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59" r:id="rId5"/>
    <p:sldId id="260" r:id="rId6"/>
    <p:sldId id="268" r:id="rId7"/>
  </p:sldIdLst>
  <p:sldSz cx="12192000" cy="6858000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592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86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24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1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59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85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539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943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99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26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715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95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180492"/>
            <a:ext cx="9144000" cy="1565031"/>
          </a:xfrm>
        </p:spPr>
        <p:txBody>
          <a:bodyPr/>
          <a:lstStyle/>
          <a:p>
            <a:r>
              <a:rPr lang="uk-UA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Звіт керівництва</a:t>
            </a:r>
            <a:endParaRPr lang="ru-RU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7977" y="4536831"/>
            <a:ext cx="9270023" cy="1160584"/>
          </a:xfrm>
        </p:spPr>
        <p:txBody>
          <a:bodyPr/>
          <a:lstStyle/>
          <a:p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2020 рік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73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Організаційна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структура та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опис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діяльності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підприємства</a:t>
            </a:r>
            <a:r>
              <a:rPr lang="ru-RU" sz="2000" b="1" dirty="0">
                <a:solidFill>
                  <a:srgbClr val="0070C0"/>
                </a:solidFill>
              </a:rPr>
              <a:t/>
            </a:r>
            <a:br>
              <a:rPr lang="ru-RU" sz="2000" b="1" dirty="0">
                <a:solidFill>
                  <a:srgbClr val="0070C0"/>
                </a:solidFill>
              </a:rPr>
            </a:b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Helvetica Neue"/>
              </a:rPr>
              <a:t>ТОВ «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Helvetica Neue"/>
              </a:rPr>
              <a:t>Татіс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Helvetica Neue"/>
              </a:rPr>
              <a:t>»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пропонує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яйце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власного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виробницва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endParaRPr lang="en-US" sz="2400" dirty="0" smtClean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333333"/>
                </a:solidFill>
                <a:latin typeface="Helvetica Neue"/>
              </a:rPr>
              <a:t>   </a:t>
            </a:r>
            <a:r>
              <a:rPr lang="ru-RU" sz="2400" dirty="0" err="1" smtClean="0">
                <a:solidFill>
                  <a:srgbClr val="333333"/>
                </a:solidFill>
                <a:latin typeface="Helvetica Neue"/>
              </a:rPr>
              <a:t>кросів</a:t>
            </a:r>
            <a:r>
              <a:rPr lang="ru-RU" sz="24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Декалб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Уайт </a:t>
            </a:r>
            <a:r>
              <a:rPr lang="ru-RU" sz="2400" dirty="0" err="1" smtClean="0">
                <a:solidFill>
                  <a:srgbClr val="333333"/>
                </a:solidFill>
                <a:latin typeface="Helvetica Neue"/>
              </a:rPr>
              <a:t>від</a:t>
            </a:r>
            <a:r>
              <a:rPr lang="ru-RU" sz="24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імпортованих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високоякісних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endParaRPr lang="en-US" sz="2400" dirty="0" smtClean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333333"/>
                </a:solidFill>
                <a:latin typeface="Helvetica Neue"/>
              </a:rPr>
              <a:t>   </a:t>
            </a:r>
            <a:r>
              <a:rPr lang="ru-RU" sz="2400" dirty="0" err="1" smtClean="0">
                <a:solidFill>
                  <a:srgbClr val="333333"/>
                </a:solidFill>
                <a:latin typeface="Helvetica Neue"/>
              </a:rPr>
              <a:t>батьків</a:t>
            </a:r>
            <a:r>
              <a:rPr lang="ru-RU" sz="24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компанії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«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Хендрікс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генетікс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»</a:t>
            </a:r>
          </a:p>
          <a:p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рослинництво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тваринництво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розведення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птиці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оптова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торгівля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сільськогосподарською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сировиною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і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живими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тваринами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sz="2400" dirty="0">
                <a:solidFill>
                  <a:srgbClr val="333333"/>
                </a:solidFill>
                <a:latin typeface="Helvetica Neue"/>
              </a:rPr>
              <a:t>аренда </a:t>
            </a:r>
            <a:r>
              <a:rPr lang="ru-RU" sz="2400" dirty="0" err="1">
                <a:solidFill>
                  <a:srgbClr val="333333"/>
                </a:solidFill>
                <a:latin typeface="Helvetica Neue"/>
              </a:rPr>
              <a:t>автомобілів</a:t>
            </a:r>
            <a:r>
              <a:rPr lang="ru-RU" sz="2400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207" y="1159000"/>
            <a:ext cx="2019300" cy="134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46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Організаційна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структура та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опис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діяльності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підприємства</a:t>
            </a:r>
            <a:r>
              <a:rPr lang="ru-RU" sz="2000" b="1" dirty="0">
                <a:solidFill>
                  <a:srgbClr val="0070C0"/>
                </a:solidFill>
              </a:rPr>
              <a:t/>
            </a:r>
            <a:br>
              <a:rPr lang="ru-RU" sz="2000" b="1" dirty="0">
                <a:solidFill>
                  <a:srgbClr val="0070C0"/>
                </a:solidFill>
              </a:rPr>
            </a:b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            </a:t>
            </a:r>
            <a:r>
              <a:rPr lang="ru-RU" dirty="0" err="1" smtClean="0"/>
              <a:t>Перелік</a:t>
            </a:r>
            <a:r>
              <a:rPr lang="ru-RU" dirty="0" smtClean="0"/>
              <a:t> </a:t>
            </a:r>
            <a:r>
              <a:rPr lang="ru-RU" dirty="0" err="1"/>
              <a:t>засновників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smtClean="0"/>
              <a:t>особи: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b="1" dirty="0">
                <a:solidFill>
                  <a:srgbClr val="0070C0"/>
                </a:solidFill>
                <a:latin typeface="Arial Black" panose="020B0A04020102020204" pitchFamily="34" charset="0"/>
              </a:rPr>
              <a:t>ТРОЯН ВОЛОДИМИР СТЕПАНОВИЧ</a:t>
            </a:r>
          </a:p>
          <a:p>
            <a:pPr marL="1371600" lvl="3" indent="0">
              <a:buNone/>
            </a:pPr>
            <a:r>
              <a:rPr lang="ru-RU" dirty="0"/>
              <a:t>Адреса </a:t>
            </a:r>
            <a:r>
              <a:rPr lang="ru-RU" dirty="0" err="1"/>
              <a:t>засновника</a:t>
            </a:r>
            <a:r>
              <a:rPr lang="ru-RU" dirty="0"/>
              <a:t>: 69095, </a:t>
            </a:r>
            <a:r>
              <a:rPr lang="ru-RU" dirty="0" err="1"/>
              <a:t>Запорізька</a:t>
            </a:r>
            <a:r>
              <a:rPr lang="ru-RU" dirty="0"/>
              <a:t> обл., </a:t>
            </a:r>
            <a:r>
              <a:rPr lang="ru-RU" dirty="0" err="1"/>
              <a:t>Місто</a:t>
            </a:r>
            <a:r>
              <a:rPr lang="ru-RU" dirty="0"/>
              <a:t> </a:t>
            </a:r>
            <a:r>
              <a:rPr lang="ru-RU" dirty="0" err="1"/>
              <a:t>Запоріжжя</a:t>
            </a:r>
            <a:r>
              <a:rPr lang="ru-RU" dirty="0"/>
              <a:t>, </a:t>
            </a:r>
            <a:r>
              <a:rPr lang="ru-RU" dirty="0" err="1"/>
              <a:t>Олександрівський</a:t>
            </a:r>
            <a:r>
              <a:rPr lang="ru-RU" dirty="0"/>
              <a:t> район, ВУЛИЦЯ ШКІЛЬНА, </a:t>
            </a:r>
            <a:r>
              <a:rPr lang="ru-RU" dirty="0" err="1"/>
              <a:t>будинок</a:t>
            </a:r>
            <a:r>
              <a:rPr lang="ru-RU" dirty="0"/>
              <a:t>, квартира</a:t>
            </a:r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до статутного фонду: </a:t>
            </a:r>
            <a:r>
              <a:rPr lang="ru-RU" dirty="0" smtClean="0"/>
              <a:t>4992,69грн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Частка</a:t>
            </a:r>
            <a:r>
              <a:rPr lang="ru-RU" dirty="0"/>
              <a:t> (%): 0,1000%</a:t>
            </a:r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>
                <a:latin typeface="Arial Black" panose="020B0A04020102020204" pitchFamily="34" charset="0"/>
              </a:rPr>
              <a:t>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AMARINGO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LTD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1371600" lvl="3" indent="0">
              <a:buNone/>
            </a:pPr>
            <a:r>
              <a:rPr lang="ru-RU" dirty="0" smtClean="0"/>
              <a:t>Адреса </a:t>
            </a:r>
            <a:r>
              <a:rPr lang="ru-RU" dirty="0" err="1" smtClean="0"/>
              <a:t>засновника:вул</a:t>
            </a:r>
            <a:r>
              <a:rPr lang="ru-RU" dirty="0" smtClean="0"/>
              <a:t>, </a:t>
            </a:r>
            <a:r>
              <a:rPr lang="ru-RU" dirty="0" err="1" smtClean="0"/>
              <a:t>Арх.Кіпріану</a:t>
            </a:r>
            <a:r>
              <a:rPr lang="ru-RU" dirty="0" smtClean="0"/>
              <a:t>, </a:t>
            </a:r>
            <a:r>
              <a:rPr lang="uk-UA" dirty="0" err="1" smtClean="0"/>
              <a:t>Аріоі</a:t>
            </a:r>
            <a:r>
              <a:rPr lang="uk-UA" dirty="0" smtClean="0"/>
              <a:t>, </a:t>
            </a:r>
            <a:r>
              <a:rPr lang="uk-UA" dirty="0" err="1" smtClean="0"/>
              <a:t>Трімітіас</a:t>
            </a:r>
            <a:r>
              <a:rPr lang="uk-UA" dirty="0" smtClean="0"/>
              <a:t>, індекс 2671</a:t>
            </a:r>
            <a:r>
              <a:rPr lang="ru-RU" dirty="0" smtClean="0"/>
              <a:t>, </a:t>
            </a:r>
            <a:r>
              <a:rPr lang="ru-RU" dirty="0"/>
              <a:t>НІКОСІЯ, КІПР</a:t>
            </a:r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до статутного фонду: </a:t>
            </a:r>
            <a:r>
              <a:rPr lang="ru-RU" dirty="0" smtClean="0"/>
              <a:t>4 987 692,42грн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Частка</a:t>
            </a:r>
            <a:r>
              <a:rPr lang="ru-RU" dirty="0"/>
              <a:t> (%): 99,9000%</a:t>
            </a:r>
          </a:p>
        </p:txBody>
      </p:sp>
    </p:spTree>
    <p:extLst>
      <p:ext uri="{BB962C8B-B14F-4D97-AF65-F5344CB8AC3E}">
        <p14:creationId xmlns:p14="http://schemas.microsoft.com/office/powerpoint/2010/main" val="3970232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Результати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діяльності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uk-UA" dirty="0" smtClean="0"/>
              <a:t>Збиток за 2020 рік</a:t>
            </a:r>
          </a:p>
          <a:p>
            <a:endParaRPr lang="uk-UA" dirty="0" smtClean="0"/>
          </a:p>
          <a:p>
            <a:endParaRPr lang="uk-UA" dirty="0" smtClean="0"/>
          </a:p>
          <a:p>
            <a:pPr lvl="3"/>
            <a:endParaRPr lang="en-US" sz="2800" dirty="0" smtClean="0"/>
          </a:p>
          <a:p>
            <a:pPr lvl="3"/>
            <a:r>
              <a:rPr lang="uk-UA" sz="2800" dirty="0" smtClean="0"/>
              <a:t>Накопичений </a:t>
            </a:r>
            <a:r>
              <a:rPr lang="uk-UA" sz="2800" dirty="0"/>
              <a:t>прибуток станом на </a:t>
            </a:r>
            <a:r>
              <a:rPr lang="uk-UA" sz="2800" dirty="0" smtClean="0"/>
              <a:t>31.12.2020</a:t>
            </a:r>
          </a:p>
          <a:p>
            <a:pPr lvl="3"/>
            <a:endParaRPr lang="uk-UA" sz="2800" dirty="0"/>
          </a:p>
          <a:p>
            <a:pPr lvl="3"/>
            <a:endParaRPr lang="uk-UA" sz="2800" dirty="0" smtClean="0"/>
          </a:p>
          <a:p>
            <a:pPr lvl="3"/>
            <a:endParaRPr lang="uk-UA" sz="28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07421" y="2239861"/>
            <a:ext cx="2473234" cy="10189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6 695тис</a:t>
            </a:r>
            <a:r>
              <a:rPr lang="uk-UA" dirty="0" smtClean="0"/>
              <a:t>. грн.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816863" y="4525358"/>
            <a:ext cx="2420983" cy="109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177 176тис. грн.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729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Ліквідність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та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зобов'язання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/>
          <a:lstStyle/>
          <a:p>
            <a:r>
              <a:rPr lang="uk-UA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Поточні активи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>
                <a:solidFill>
                  <a:srgbClr val="FFC000"/>
                </a:solidFill>
                <a:latin typeface="Arial Black" panose="020B0A04020102020204" pitchFamily="34" charset="0"/>
              </a:rPr>
              <a:t>Поточні зобов’язання</a:t>
            </a:r>
            <a:endParaRPr lang="ru-RU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873995" y="984069"/>
            <a:ext cx="7889380" cy="24042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2020 рік зменшилися з 273 </a:t>
            </a:r>
            <a:r>
              <a:rPr lang="uk-UA" dirty="0" smtClean="0"/>
              <a:t>895 </a:t>
            </a:r>
            <a:r>
              <a:rPr lang="uk-UA" dirty="0" err="1" smtClean="0"/>
              <a:t>тис.грн</a:t>
            </a:r>
            <a:r>
              <a:rPr lang="uk-UA" dirty="0" smtClean="0"/>
              <a:t>. до 206 895 </a:t>
            </a:r>
            <a:r>
              <a:rPr lang="uk-UA" dirty="0" err="1" smtClean="0"/>
              <a:t>тис.грн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1602377" y="3831771"/>
            <a:ext cx="7994469" cy="23251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2020 рік </a:t>
            </a:r>
            <a:r>
              <a:rPr lang="uk-UA" dirty="0"/>
              <a:t>зменшилися </a:t>
            </a:r>
            <a:r>
              <a:rPr lang="uk-UA" dirty="0" smtClean="0"/>
              <a:t>з 130 </a:t>
            </a:r>
            <a:r>
              <a:rPr lang="uk-UA" dirty="0" smtClean="0"/>
              <a:t>470 </a:t>
            </a:r>
            <a:r>
              <a:rPr lang="uk-UA" dirty="0" err="1" smtClean="0"/>
              <a:t>тис.грн</a:t>
            </a:r>
            <a:r>
              <a:rPr lang="uk-UA" dirty="0" smtClean="0"/>
              <a:t>. до 67 </a:t>
            </a:r>
            <a:r>
              <a:rPr lang="uk-UA" dirty="0" smtClean="0"/>
              <a:t>882 </a:t>
            </a:r>
            <a:r>
              <a:rPr lang="uk-UA" dirty="0" err="1" smtClean="0"/>
              <a:t>тис.грн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770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5798"/>
          </a:xfrm>
        </p:spPr>
        <p:txBody>
          <a:bodyPr>
            <a:normAutofit/>
          </a:bodyPr>
          <a:lstStyle/>
          <a:p>
            <a:pPr algn="ctr"/>
            <a:r>
              <a:rPr lang="uk-UA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Соціальні аспекти та кадрова політика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6431"/>
            <a:ext cx="10515600" cy="4840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uk-UA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uk-UA" dirty="0" smtClean="0">
                <a:solidFill>
                  <a:schemeClr val="accent1"/>
                </a:solidFill>
              </a:rPr>
              <a:t>Середня </a:t>
            </a:r>
            <a:r>
              <a:rPr lang="uk-UA" dirty="0">
                <a:solidFill>
                  <a:schemeClr val="accent1"/>
                </a:solidFill>
              </a:rPr>
              <a:t>чисельність працівників за </a:t>
            </a:r>
            <a:r>
              <a:rPr lang="uk-UA" dirty="0" smtClean="0">
                <a:solidFill>
                  <a:schemeClr val="accent1"/>
                </a:solidFill>
              </a:rPr>
              <a:t>2020 </a:t>
            </a:r>
            <a:r>
              <a:rPr lang="uk-UA" dirty="0">
                <a:solidFill>
                  <a:schemeClr val="accent1"/>
                </a:solidFill>
              </a:rPr>
              <a:t>рік – </a:t>
            </a:r>
            <a:r>
              <a:rPr lang="uk-UA" dirty="0" smtClean="0">
                <a:solidFill>
                  <a:schemeClr val="accent1"/>
                </a:solidFill>
              </a:rPr>
              <a:t>91 </a:t>
            </a:r>
            <a:r>
              <a:rPr lang="uk-UA" dirty="0">
                <a:solidFill>
                  <a:schemeClr val="accent1"/>
                </a:solidFill>
              </a:rPr>
              <a:t>осіб, в </a:t>
            </a:r>
            <a:r>
              <a:rPr lang="uk-UA" dirty="0" err="1">
                <a:solidFill>
                  <a:schemeClr val="accent1"/>
                </a:solidFill>
              </a:rPr>
              <a:t>т.ч</a:t>
            </a:r>
            <a:r>
              <a:rPr lang="uk-UA" dirty="0">
                <a:solidFill>
                  <a:schemeClr val="accent1"/>
                </a:solidFill>
              </a:rPr>
              <a:t>. </a:t>
            </a:r>
            <a:r>
              <a:rPr lang="uk-UA" dirty="0" smtClean="0">
                <a:solidFill>
                  <a:schemeClr val="accent1"/>
                </a:solidFill>
              </a:rPr>
              <a:t>51 </a:t>
            </a:r>
            <a:r>
              <a:rPr lang="uk-UA" dirty="0">
                <a:solidFill>
                  <a:schemeClr val="accent1"/>
                </a:solidFill>
              </a:rPr>
              <a:t>жінок, </a:t>
            </a:r>
            <a:r>
              <a:rPr lang="uk-UA" dirty="0" smtClean="0">
                <a:solidFill>
                  <a:schemeClr val="accent1"/>
                </a:solidFill>
              </a:rPr>
              <a:t>6 </a:t>
            </a:r>
            <a:r>
              <a:rPr lang="uk-UA" dirty="0">
                <a:solidFill>
                  <a:schemeClr val="accent1"/>
                </a:solidFill>
              </a:rPr>
              <a:t>жінок займають керівні посади на підприємстві.</a:t>
            </a:r>
          </a:p>
          <a:p>
            <a:pPr algn="ctr"/>
            <a:endParaRPr lang="uk-UA" dirty="0">
              <a:solidFill>
                <a:schemeClr val="accent1"/>
              </a:solidFill>
            </a:endParaRPr>
          </a:p>
          <a:p>
            <a:endParaRPr lang="uk-UA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uk-UA" dirty="0" smtClean="0">
                <a:solidFill>
                  <a:schemeClr val="accent1"/>
                </a:solidFill>
              </a:rPr>
              <a:t>     Нашими </a:t>
            </a:r>
            <a:r>
              <a:rPr lang="uk-UA" dirty="0">
                <a:solidFill>
                  <a:schemeClr val="accent1"/>
                </a:solidFill>
              </a:rPr>
              <a:t>працівниками відпрацьовано за </a:t>
            </a:r>
            <a:r>
              <a:rPr lang="uk-UA" dirty="0" smtClean="0">
                <a:solidFill>
                  <a:schemeClr val="accent1"/>
                </a:solidFill>
              </a:rPr>
              <a:t>2020 рік – 158 040 робочих </a:t>
            </a:r>
            <a:r>
              <a:rPr lang="uk-UA" dirty="0">
                <a:solidFill>
                  <a:schemeClr val="accent1"/>
                </a:solidFill>
              </a:rPr>
              <a:t>годин.</a:t>
            </a:r>
          </a:p>
          <a:p>
            <a:endParaRPr lang="uk-UA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accent1"/>
                </a:solidFill>
              </a:rPr>
              <a:t> 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8252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230</Words>
  <Application>Microsoft Office PowerPoint</Application>
  <PresentationFormat>Широкоэкранный</PresentationFormat>
  <Paragraphs>58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Helvetica Neue</vt:lpstr>
      <vt:lpstr>Тема Office</vt:lpstr>
      <vt:lpstr>Звіт керівництва</vt:lpstr>
      <vt:lpstr>Організаційна структура та опис діяльності підприємства </vt:lpstr>
      <vt:lpstr>Організаційна структура та опис діяльності підприємства </vt:lpstr>
      <vt:lpstr>Результати діяльності</vt:lpstr>
      <vt:lpstr>Ліквідність та зобов'язання</vt:lpstr>
      <vt:lpstr>Соціальні аспекти та кадрова політика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керівництва</dc:title>
  <dc:creator>Подгорич Лариса Вікторівна</dc:creator>
  <cp:lastModifiedBy>Гриценко Наталия Леонидовна</cp:lastModifiedBy>
  <cp:revision>31</cp:revision>
  <cp:lastPrinted>2020-08-25T12:46:22Z</cp:lastPrinted>
  <dcterms:created xsi:type="dcterms:W3CDTF">2020-08-21T11:50:35Z</dcterms:created>
  <dcterms:modified xsi:type="dcterms:W3CDTF">2021-05-27T09:18:04Z</dcterms:modified>
</cp:coreProperties>
</file>